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2" r:id="rId1"/>
  </p:sldMasterIdLst>
  <p:notesMasterIdLst>
    <p:notesMasterId r:id="rId17"/>
  </p:notesMasterIdLst>
  <p:handoutMasterIdLst>
    <p:handoutMasterId r:id="rId18"/>
  </p:handoutMasterIdLst>
  <p:sldIdLst>
    <p:sldId id="371" r:id="rId2"/>
    <p:sldId id="411" r:id="rId3"/>
    <p:sldId id="412" r:id="rId4"/>
    <p:sldId id="422" r:id="rId5"/>
    <p:sldId id="413" r:id="rId6"/>
    <p:sldId id="414" r:id="rId7"/>
    <p:sldId id="424" r:id="rId8"/>
    <p:sldId id="421" r:id="rId9"/>
    <p:sldId id="423" r:id="rId10"/>
    <p:sldId id="407" r:id="rId11"/>
    <p:sldId id="416" r:id="rId12"/>
    <p:sldId id="415" r:id="rId13"/>
    <p:sldId id="419" r:id="rId14"/>
    <p:sldId id="417" r:id="rId15"/>
    <p:sldId id="425" r:id="rId1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373D9"/>
    <a:srgbClr val="0066FF"/>
    <a:srgbClr val="003399"/>
    <a:srgbClr val="120606"/>
    <a:srgbClr val="772727"/>
    <a:srgbClr val="24F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8566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974" y="-90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C85328-FB2C-4431-A7C6-7044DB50730A}" type="datetimeFigureOut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30525" cy="498475"/>
          </a:xfrm>
          <a:prstGeom prst="rect">
            <a:avLst/>
          </a:prstGeom>
        </p:spPr>
        <p:txBody>
          <a:bodyPr vert="horz" lIns="92007" tIns="46004" rIns="92007" bIns="460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2450"/>
            <a:ext cx="2930525" cy="498475"/>
          </a:xfrm>
          <a:prstGeom prst="rect">
            <a:avLst/>
          </a:prstGeom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DEF0AD-549C-4264-A2F5-830B58A4C6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42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47E6B3-CFBB-4340-8292-ECC11B0FE8B5}" type="datetimeFigureOut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4" rIns="92007" bIns="4600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19638"/>
            <a:ext cx="5408613" cy="4475162"/>
          </a:xfrm>
          <a:prstGeom prst="rect">
            <a:avLst/>
          </a:prstGeom>
        </p:spPr>
        <p:txBody>
          <a:bodyPr vert="horz" lIns="92007" tIns="46004" rIns="92007" bIns="4600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30525" cy="498475"/>
          </a:xfrm>
          <a:prstGeom prst="rect">
            <a:avLst/>
          </a:prstGeom>
        </p:spPr>
        <p:txBody>
          <a:bodyPr vert="horz" lIns="92007" tIns="46004" rIns="92007" bIns="460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2450"/>
            <a:ext cx="2930525" cy="498475"/>
          </a:xfrm>
          <a:prstGeom prst="rect">
            <a:avLst/>
          </a:prstGeom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6B23FF-3AC3-4D85-81B8-CE4E10DD33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566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AD60A5-E943-48AB-8CEB-96F531830A1F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3049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FC17-1748-46C6-BA98-4B68C5011C4F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F163-CD93-4AC7-9D3C-2AF7694D6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990650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ED3D-62F9-415B-A5EA-9B1E21A4D64F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BBF0-A509-49BB-A4A6-DD9000042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453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276B-44CD-4E26-9F5A-676A2C3BD742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F119-6CCA-461E-B38D-23FF173D9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6879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E3A1-4E71-451B-93FC-3A3C2BFDC929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FB49-C496-46A2-804F-7CCD997E9B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390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5A04-E5B1-48DE-A91F-0E73DB0D8A26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C56C-E94C-4DFC-AD50-EE2F5D4A5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4844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088B-E9B6-4DD2-9CCA-17C37D592421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2A7A-97AA-4AF9-B223-C0CB5A1A7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1536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82CD-F152-4681-ADDB-0136322213EF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707D-7288-49A9-A2F8-FCA053F45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204116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0BF8-DA7C-4275-9813-3711DCB93C07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1F68-2B10-4726-87CD-EC54382E83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512906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EA3D-CEC9-4DB8-8555-26C0E777B0E5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9ED3-E4F3-44BE-9F90-54FCA6E950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296023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2E3E-85B6-49C5-B7AD-39EFF787F748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EBC3-24BF-4A20-AFA0-AF8060BBA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558962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E5A7-0640-4FE3-BE9D-ABD4E6F9E88D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D76D-C0EB-45B8-A6AD-585C16AFE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612078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1595-D2BF-45AC-AF9C-91A5BCCE27CC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FB5F-88C0-4401-B049-38C0C464C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340381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1774-D661-4B01-8A12-EB16136B70C4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AF2B-B52E-4AFC-B815-7201A9D19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65107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1BD9-47A7-46A3-99B7-25C85F286350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4263-AE93-4C0E-ACB7-9DE5F8058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625697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695F-7538-4C4F-805F-5894D7E18E97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F3F6-51D5-440B-9065-93044F7B1E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301686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BAE1-1223-4534-A128-665C1EE8D5B1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09C4-459D-49D6-B251-F1C43BFFB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750084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C36895-2BD6-49DB-813D-953AE1E7DBB1}" type="datetime1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F47C309-863C-475E-96A8-053CDA6B0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42" r:id="rId11"/>
    <p:sldLayoutId id="2147484237" r:id="rId12"/>
    <p:sldLayoutId id="2147484243" r:id="rId13"/>
    <p:sldLayoutId id="2147484238" r:id="rId14"/>
    <p:sldLayoutId id="2147484239" r:id="rId15"/>
    <p:sldLayoutId id="2147484240" r:id="rId16"/>
  </p:sldLayoutIdLst>
  <p:transition spd="med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3714750" y="2571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184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679" y="1844413"/>
            <a:ext cx="6120680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00FF"/>
                </a:solidFill>
              </a:rPr>
              <a:t>Учись, малыш, беречь здоровье! </a:t>
            </a:r>
            <a:endParaRPr lang="ru-RU" altLang="ru-RU" sz="3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024813" y="0"/>
            <a:ext cx="1081087" cy="1214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704850" y="146050"/>
            <a:ext cx="6203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Управление Федеральной службы по надзору в сфере </a:t>
            </a:r>
            <a:b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защиты прав потребителей и благополучия человека </a:t>
            </a:r>
            <a:b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по Тюменской области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2979738" y="6411913"/>
            <a:ext cx="165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Times New Roman" panose="02020603050405020304" pitchFamily="18" charset="0"/>
              </a:rPr>
              <a:t>Тюмень 2022 г.</a:t>
            </a:r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546023"/>
            <a:ext cx="4844587" cy="250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940152" y="5873442"/>
            <a:ext cx="3165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</a:p>
          <a:p>
            <a:pPr algn="ctr" eaLnBrk="1" hangingPunct="1">
              <a:defRPr/>
            </a:pPr>
            <a:r>
              <a:rPr lang="ru-RU" sz="14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Роспотребнадзора </a:t>
            </a:r>
          </a:p>
          <a:p>
            <a:pPr algn="ctr" eaLnBrk="1" hangingPunct="1">
              <a:defRPr/>
            </a:pPr>
            <a:r>
              <a:rPr lang="ru-RU" sz="14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Тюменской области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Ссылка на авторство обязательна.</a:t>
            </a:r>
            <a:endParaRPr lang="ru-RU" altLang="ru-RU" sz="1400" b="1" dirty="0">
              <a:ln w="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6013" y="106363"/>
            <a:ext cx="54721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Держи спину ровно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6" y="1005846"/>
            <a:ext cx="6038158" cy="546338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700808"/>
            <a:ext cx="219392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193924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05E646-FB3F-476B-A4FF-4D7ED70F3F97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18435" name="Группа 2"/>
          <p:cNvGrpSpPr>
            <a:grpSpLocks/>
          </p:cNvGrpSpPr>
          <p:nvPr/>
        </p:nvGrpSpPr>
        <p:grpSpPr bwMode="auto">
          <a:xfrm>
            <a:off x="69850" y="115888"/>
            <a:ext cx="9004300" cy="6715125"/>
            <a:chOff x="70496" y="116632"/>
            <a:chExt cx="9003008" cy="6713587"/>
          </a:xfrm>
        </p:grpSpPr>
        <p:grpSp>
          <p:nvGrpSpPr>
            <p:cNvPr id="18436" name="Группа 1"/>
            <p:cNvGrpSpPr>
              <a:grpSpLocks/>
            </p:cNvGrpSpPr>
            <p:nvPr/>
          </p:nvGrpSpPr>
          <p:grpSpPr bwMode="auto">
            <a:xfrm>
              <a:off x="70496" y="116632"/>
              <a:ext cx="9003008" cy="6713587"/>
              <a:chOff x="70496" y="116632"/>
              <a:chExt cx="9003008" cy="6713587"/>
            </a:xfrm>
          </p:grpSpPr>
          <p:pic>
            <p:nvPicPr>
              <p:cNvPr id="15363" name="Рисунок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4" r="1962" b="19565"/>
              <a:stretch/>
            </p:blipFill>
            <p:spPr bwMode="auto">
              <a:xfrm>
                <a:off x="70496" y="116632"/>
                <a:ext cx="9003008" cy="532859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251445" y="5444648"/>
                <a:ext cx="8641110" cy="138557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indent="450850"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Требования Всемирной Организации здравоохранения (ВОЗ) к организации телепросмотра для детей: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Младенцы и ранний возраст – ЗАПРЕЩЕНО.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Дошкольный возраст (3-7 лет) – до 30 минут в день суммарно.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Младший школьный возраст (7-10 лет) – 30-50 минут в день.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Старшие школьные возраста (11-18 лет) – 1-3 часа в день.</a:t>
                </a:r>
              </a:p>
            </p:txBody>
          </p:sp>
        </p:grpSp>
        <p:pic>
          <p:nvPicPr>
            <p:cNvPr id="6" name="Picture 8" descr="Картинки по запросу дети и телевизо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2521" y="1268760"/>
              <a:ext cx="3638958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25AB14-5A9B-42DE-8685-2F5521ADD263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7785" b="7738"/>
          <a:stretch/>
        </p:blipFill>
        <p:spPr>
          <a:xfrm>
            <a:off x="107504" y="1916832"/>
            <a:ext cx="892710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66675"/>
            <a:ext cx="67008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Рекомендуемое время использования гаджетов </a:t>
            </a: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</a:t>
            </a:r>
          </a:p>
        </p:txBody>
      </p:sp>
      <p:pic>
        <p:nvPicPr>
          <p:cNvPr id="43010" name="Picture 2" descr="Как определить у детей и подростков интернет зависимость, от телефона и  компьютера: признаки, тест. Как избавиться от игровой, компьютерной,  телефонной, интернет зависимости у детей и подростков: леч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52252" cy="146418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1"/>
          <p:cNvSpPr txBox="1">
            <a:spLocks noChangeArrowheads="1"/>
          </p:cNvSpPr>
          <p:nvPr/>
        </p:nvSpPr>
        <p:spPr bwMode="auto">
          <a:xfrm>
            <a:off x="533400" y="1831975"/>
            <a:ext cx="5400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утренняя зарядка,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подвижные игры,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занятия в кружках и спортивных секциях,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прогулки перед сном,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активный отдых в выходные дни,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закаливание организма.</a:t>
            </a:r>
          </a:p>
        </p:txBody>
      </p:sp>
      <p:pic>
        <p:nvPicPr>
          <p:cNvPr id="21509" name="Picture 5" descr="http://profilaktika.tomsk.ru/wp-content/uploads/2019/07/37824109_l-e1562052979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52" y="1166522"/>
            <a:ext cx="3052862" cy="20386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314" r="12599"/>
          <a:stretch/>
        </p:blipFill>
        <p:spPr>
          <a:xfrm>
            <a:off x="593580" y="3953779"/>
            <a:ext cx="2664296" cy="220824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850" y="260350"/>
            <a:ext cx="64087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Двигательный режим школьника</a:t>
            </a:r>
          </a:p>
        </p:txBody>
      </p:sp>
      <p:pic>
        <p:nvPicPr>
          <p:cNvPr id="21515" name="Picture 11" descr="В Югре разрешили семейные прогулки с детьми - Общество - Новости ХМАО-Югр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6274"/>
          <a:stretch/>
        </p:blipFill>
        <p:spPr bwMode="auto">
          <a:xfrm>
            <a:off x="5076056" y="2865698"/>
            <a:ext cx="3052862" cy="21922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268" y="4797152"/>
            <a:ext cx="2657475" cy="192319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9" name="Picture 15" descr="Подвижные игры для дошкольников: развивающие игры для детей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0173"/>
          <a:stretch/>
        </p:blipFill>
        <p:spPr bwMode="auto">
          <a:xfrm>
            <a:off x="3125828" y="4545260"/>
            <a:ext cx="2808312" cy="21922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C32DE7-2A67-40FB-B293-437633AE3CC4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21507" name="Группа 2"/>
          <p:cNvGrpSpPr>
            <a:grpSpLocks/>
          </p:cNvGrpSpPr>
          <p:nvPr/>
        </p:nvGrpSpPr>
        <p:grpSpPr bwMode="auto">
          <a:xfrm>
            <a:off x="179388" y="260350"/>
            <a:ext cx="8785225" cy="6481763"/>
            <a:chOff x="179512" y="260648"/>
            <a:chExt cx="8785225" cy="6481763"/>
          </a:xfrm>
        </p:grpSpPr>
        <p:grpSp>
          <p:nvGrpSpPr>
            <p:cNvPr id="21508" name="Группа 5"/>
            <p:cNvGrpSpPr>
              <a:grpSpLocks/>
            </p:cNvGrpSpPr>
            <p:nvPr/>
          </p:nvGrpSpPr>
          <p:grpSpPr bwMode="auto">
            <a:xfrm>
              <a:off x="179512" y="260648"/>
              <a:ext cx="8785225" cy="6481763"/>
              <a:chOff x="0" y="195496"/>
              <a:chExt cx="9144000" cy="6467008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5496"/>
                <a:ext cx="9144000" cy="646700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6626" name="Picture 2" descr="Сколько должен спать школьник?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2132856"/>
                <a:ext cx="3556600" cy="3528392"/>
              </a:xfrm>
              <a:prstGeom prst="ellipse">
                <a:avLst/>
              </a:prstGeom>
              <a:ln w="12700" cap="rnd">
                <a:solidFill>
                  <a:srgbClr val="0000FF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323974" y="5516861"/>
              <a:ext cx="2016125" cy="222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63837" y="5296198"/>
              <a:ext cx="1258887" cy="220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323850" y="260350"/>
            <a:ext cx="1081088" cy="1214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42988" y="2420938"/>
            <a:ext cx="604996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</a:t>
            </a:r>
            <a:r>
              <a:rPr 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здоровы!</a:t>
            </a:r>
          </a:p>
          <a:p>
            <a:pPr algn="ctr">
              <a:defRPr/>
            </a:pPr>
            <a:r>
              <a:rPr 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Счастливые дети планета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16" descr="Всемирный День здоровья 2021 г. – построим более справедливый, более здоровый мир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7721600" cy="68770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1288" y="244475"/>
            <a:ext cx="4711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здоровья</a:t>
            </a:r>
          </a:p>
        </p:txBody>
      </p:sp>
      <p:pic>
        <p:nvPicPr>
          <p:cNvPr id="40964" name="Picture 4" descr="Двигательная активность и ее значение для здоровья ребенка | ГУЗ ТО &quot;Центр  детской психоневрологи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/>
          <a:stretch/>
        </p:blipFill>
        <p:spPr bwMode="auto">
          <a:xfrm>
            <a:off x="6242227" y="1113423"/>
            <a:ext cx="2703497" cy="20956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148388" y="3998913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Двигательная активность</a:t>
            </a:r>
          </a:p>
        </p:txBody>
      </p:sp>
      <p:pic>
        <p:nvPicPr>
          <p:cNvPr id="40966" name="Picture 6" descr="Правильное питание для детей школьного возраста - GrowFoo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r="4337"/>
          <a:stretch/>
        </p:blipFill>
        <p:spPr bwMode="auto">
          <a:xfrm>
            <a:off x="3362508" y="1118083"/>
            <a:ext cx="2664296" cy="209098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546475" y="3379788"/>
            <a:ext cx="229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Здоровое питание</a:t>
            </a:r>
          </a:p>
        </p:txBody>
      </p:sp>
      <p:pic>
        <p:nvPicPr>
          <p:cNvPr id="40968" name="Picture 8" descr="Механизмы закаливания - apomed24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6144503" y="4032823"/>
            <a:ext cx="2822359" cy="20952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6240463" y="6238875"/>
            <a:ext cx="293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Закаливание организма</a:t>
            </a:r>
          </a:p>
        </p:txBody>
      </p:sp>
      <p:pic>
        <p:nvPicPr>
          <p:cNvPr id="40970" name="Picture 10" descr="Личная гигиена детей | Центр гигиены и эпидемиологии в Республике Саха  (Якути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9"/>
          <a:stretch/>
        </p:blipFill>
        <p:spPr bwMode="auto">
          <a:xfrm>
            <a:off x="300140" y="4006425"/>
            <a:ext cx="2829766" cy="20952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671513" y="62134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Личная гигиена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26" y="3998215"/>
            <a:ext cx="2069348" cy="20693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3546475" y="6156325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Отказ от вредных привычек</a:t>
            </a:r>
          </a:p>
        </p:txBody>
      </p:sp>
      <p:pic>
        <p:nvPicPr>
          <p:cNvPr id="40972" name="Picture 12" descr="Хранители сновидений: кто и как помогает родителям наладить здоровый сон  малышей - М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5" y="1118083"/>
            <a:ext cx="2725948" cy="21079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54" name="TextBox 9"/>
          <p:cNvSpPr txBox="1">
            <a:spLocks noChangeArrowheads="1"/>
          </p:cNvSpPr>
          <p:nvPr/>
        </p:nvSpPr>
        <p:spPr bwMode="auto">
          <a:xfrm>
            <a:off x="190500" y="3248025"/>
            <a:ext cx="259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Режим дня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(учебы и отдыха)</a:t>
            </a:r>
          </a:p>
        </p:txBody>
      </p:sp>
      <p:sp>
        <p:nvSpPr>
          <p:cNvPr id="10255" name="TextBox 10"/>
          <p:cNvSpPr txBox="1">
            <a:spLocks noChangeArrowheads="1"/>
          </p:cNvSpPr>
          <p:nvPr/>
        </p:nvSpPr>
        <p:spPr bwMode="auto">
          <a:xfrm>
            <a:off x="6145213" y="3386138"/>
            <a:ext cx="297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Двигательная активность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82" r="31589"/>
          <a:stretch/>
        </p:blipFill>
        <p:spPr>
          <a:xfrm>
            <a:off x="362911" y="844774"/>
            <a:ext cx="5964938" cy="582458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31913" y="7938"/>
            <a:ext cx="5111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школьника</a:t>
            </a:r>
          </a:p>
        </p:txBody>
      </p:sp>
      <p:sp>
        <p:nvSpPr>
          <p:cNvPr id="11268" name="AutoShape 2" descr="Как выбрать школьный рюкзак - MegaOb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2" name="Picture 6" descr="Роспотребнадзор рассказал, какими должны быть школьные учебники и портфели  / Маяк. Сосновый Бор. Ленобласть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r="25775"/>
          <a:stretch/>
        </p:blipFill>
        <p:spPr bwMode="auto">
          <a:xfrm>
            <a:off x="6444208" y="1556791"/>
            <a:ext cx="2592288" cy="440055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1DE90D-4CA1-4BE9-A883-1053312C7D0A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4" descr="https://assets-global.website-files.com/599873abab717100012c91ea/5f21a4758b1cd62ea404e89f_%D0%A0%D0%B5%D0%B6%D0%B8%D0%BC%20%D0%B4%D0%BD%D1%8F%20%D0%BF%D0%B5%D1%80%D0%B2%D0%BE%D0%BA%D0%BB%D0%B0%D1%81%D1%81%D0%BD%D0%B8%D0%BA%D0%B0%20%D0%B2%20%D0%BE%D0%B1%D1%8B%D1%87%D0%BD%D0%BE%D0%B9%20%D1%88%D0%BA%D0%BE%D0%BB%D0%B5%20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/>
          <a:stretch/>
        </p:blipFill>
        <p:spPr bwMode="auto">
          <a:xfrm>
            <a:off x="323528" y="692696"/>
            <a:ext cx="8422927" cy="61598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07950" y="115888"/>
            <a:ext cx="72723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 школьников младших классов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92B0BF-45F8-487F-9837-09006DACDF74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176"/>
          <a:stretch/>
        </p:blipFill>
        <p:spPr bwMode="auto">
          <a:xfrm>
            <a:off x="179512" y="116632"/>
            <a:ext cx="8786022" cy="662548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151" r="1963" b="3295"/>
          <a:stretch/>
        </p:blipFill>
        <p:spPr>
          <a:xfrm>
            <a:off x="179512" y="680667"/>
            <a:ext cx="878497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386013" y="22225"/>
            <a:ext cx="3133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ru-RU" sz="3600" b="1" dirty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Гигиена рук  </a:t>
            </a:r>
            <a:endParaRPr lang="ru-RU" sz="3600" dirty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64E601-B96D-4BC8-B763-0E8C72BC6423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" y="260648"/>
            <a:ext cx="8963510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0" b="7550"/>
          <a:stretch/>
        </p:blipFill>
        <p:spPr>
          <a:xfrm>
            <a:off x="251520" y="692696"/>
            <a:ext cx="6300192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22225"/>
            <a:ext cx="80279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для учащихся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-1" b="47773"/>
          <a:stretch/>
        </p:blipFill>
        <p:spPr>
          <a:xfrm>
            <a:off x="6551712" y="692696"/>
            <a:ext cx="2412776" cy="293905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4" name="Picture 2" descr="Пирамида питания - пищевая пирами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3836411"/>
            <a:ext cx="2412776" cy="262829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11553</TotalTime>
  <Words>189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Удельный вес выполнения ежегодного Плана плановых проверок</dc:title>
  <dc:creator>1</dc:creator>
  <cp:lastModifiedBy>user</cp:lastModifiedBy>
  <cp:revision>1114</cp:revision>
  <cp:lastPrinted>2019-12-09T12:40:20Z</cp:lastPrinted>
  <dcterms:created xsi:type="dcterms:W3CDTF">2013-07-12T14:14:17Z</dcterms:created>
  <dcterms:modified xsi:type="dcterms:W3CDTF">2022-04-07T05:14:51Z</dcterms:modified>
</cp:coreProperties>
</file>